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2" r:id="rId2"/>
    <p:sldId id="257" r:id="rId3"/>
    <p:sldId id="258" r:id="rId4"/>
    <p:sldId id="259" r:id="rId5"/>
    <p:sldId id="260" r:id="rId6"/>
    <p:sldId id="265" r:id="rId7"/>
    <p:sldId id="273" r:id="rId8"/>
    <p:sldId id="272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Воспитание культуры поведения обучающегося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700" b="1" dirty="0" smtClean="0"/>
              <a:t>ННТ </a:t>
            </a:r>
            <a:r>
              <a:rPr lang="ru-RU" sz="2700" b="1" dirty="0"/>
              <a:t>(филиал) ФГБОУ ВО «ЮГУ</a:t>
            </a:r>
            <a:r>
              <a:rPr lang="ru-RU" sz="2700" b="1" dirty="0" smtClean="0"/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http://massaget.kz/userdata/blog/blog_8316/thumb_b/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869160"/>
            <a:ext cx="2195736" cy="151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332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20688"/>
            <a:ext cx="8229600" cy="22427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b="1" dirty="0" smtClean="0">
                <a:latin typeface="Verdana" pitchFamily="34" charset="0"/>
              </a:rPr>
              <a:t>Молодежный стиль</a:t>
            </a:r>
            <a:r>
              <a:rPr lang="ru-RU" altLang="ru-RU" dirty="0" smtClean="0"/>
              <a:t> </a:t>
            </a:r>
          </a:p>
        </p:txBody>
      </p:sp>
      <p:pic>
        <p:nvPicPr>
          <p:cNvPr id="21507" name="Picture 4" descr="leather1aa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81075"/>
            <a:ext cx="1989138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2987675" y="2205038"/>
            <a:ext cx="525621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dirty="0"/>
              <a:t>Этот стиль строится на основе контрастов, сочетании элементов, которые во </a:t>
            </a:r>
            <a:r>
              <a:rPr lang="ru-RU" altLang="ru-RU" dirty="0" smtClean="0"/>
              <a:t>«взрослой</a:t>
            </a:r>
            <a:r>
              <a:rPr lang="ru-RU" altLang="ru-RU" dirty="0"/>
              <a:t>» моде считаются  не приемлемыми или признаются только в авангардной моде. </a:t>
            </a:r>
          </a:p>
        </p:txBody>
      </p:sp>
    </p:spTree>
    <p:extLst>
      <p:ext uri="{BB962C8B-B14F-4D97-AF65-F5344CB8AC3E}">
        <p14:creationId xmlns:p14="http://schemas.microsoft.com/office/powerpoint/2010/main" val="80534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4345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На основании сказанного можно сделать следующие выводы:</a:t>
            </a:r>
            <a:endParaRPr lang="ru-RU" sz="2400" dirty="0"/>
          </a:p>
          <a:p>
            <a:r>
              <a:rPr lang="ru-RU" sz="2400" dirty="0"/>
              <a:t>1. Воспитание культуры поведения как черты личности является одной из важнейших задач, поставленных перед современной школой.</a:t>
            </a:r>
          </a:p>
          <a:p>
            <a:r>
              <a:rPr lang="ru-RU" sz="2400" dirty="0"/>
              <a:t>2. Важную роль в воспитании культуры поведения играет учет индивидуальных и возрастных особенностей </a:t>
            </a:r>
            <a:r>
              <a:rPr lang="ru-RU" sz="2400" dirty="0" smtClean="0"/>
              <a:t>обучающего</a:t>
            </a:r>
            <a:r>
              <a:rPr lang="ru-RU" sz="2400" dirty="0"/>
              <a:t>, личный пример педагога, единое воспитательное воздействие всех факторов.</a:t>
            </a:r>
          </a:p>
          <a:p>
            <a:r>
              <a:rPr lang="ru-RU" sz="2400" dirty="0"/>
              <a:t>3. Формирование навыков культуры поведения выступает и условием эффективности обучения.</a:t>
            </a:r>
          </a:p>
          <a:p>
            <a:r>
              <a:rPr lang="ru-RU" sz="2400" dirty="0"/>
              <a:t>4. Глубокое знание возрастной психологии и педагогики, умение увлечь обучающихся разнообразными видами работы является залогом успешного воспитания культуры поведения.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203848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97346"/>
            <a:ext cx="83529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Рекомендации</a:t>
            </a:r>
            <a:r>
              <a:rPr lang="ru-RU" sz="2400" i="1" dirty="0"/>
              <a:t>:</a:t>
            </a:r>
            <a:endParaRPr lang="ru-RU" sz="2400" dirty="0"/>
          </a:p>
          <a:p>
            <a:r>
              <a:rPr lang="ru-RU" sz="2400" dirty="0"/>
              <a:t>1. </a:t>
            </a:r>
            <a:r>
              <a:rPr lang="ru-RU" sz="2000" dirty="0"/>
              <a:t>При воспитании культуры поведения преподавателю необходимо строить свою работу на научной основе, используя опыт ведущих ученых истории педагогики: Я.А. Коменского, К.Д. Ушинского.</a:t>
            </a:r>
          </a:p>
          <a:p>
            <a:r>
              <a:rPr lang="ru-RU" sz="2000" dirty="0"/>
              <a:t>2. В воспитательном процессе необходимо учитывать возрастные особенности обучающихся.</a:t>
            </a:r>
          </a:p>
          <a:p>
            <a:r>
              <a:rPr lang="ru-RU" sz="2000" dirty="0"/>
              <a:t>3. Педагогу следует направлять свои усилия на осознанное выполнение ребятами правил культуры поведения.</a:t>
            </a:r>
          </a:p>
          <a:p>
            <a:r>
              <a:rPr lang="ru-RU" sz="2000" dirty="0"/>
              <a:t>4. Создавать условия для проявления теоретических знаний правил на практике.</a:t>
            </a:r>
          </a:p>
          <a:p>
            <a:r>
              <a:rPr lang="ru-RU" sz="2000" dirty="0"/>
              <a:t>5. В опыте работы использовать:</a:t>
            </a:r>
          </a:p>
          <a:p>
            <a:r>
              <a:rPr lang="ru-RU" sz="2000" dirty="0"/>
              <a:t>— классные часы, нацеленные на воспитание культуры поведения;</a:t>
            </a:r>
          </a:p>
          <a:p>
            <a:r>
              <a:rPr lang="ru-RU" sz="2000" dirty="0"/>
              <a:t>— игры и игровые упражнения, позволяющие ребятам понять и оценить свое поведение и поведение товарищей;</a:t>
            </a:r>
          </a:p>
          <a:p>
            <a:r>
              <a:rPr lang="ru-RU" sz="2000" dirty="0"/>
              <a:t>— беседы на этические темы.</a:t>
            </a:r>
          </a:p>
        </p:txBody>
      </p:sp>
    </p:spTree>
    <p:extLst>
      <p:ext uri="{BB962C8B-B14F-4D97-AF65-F5344CB8AC3E}">
        <p14:creationId xmlns:p14="http://schemas.microsoft.com/office/powerpoint/2010/main" val="3918200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71599" y="1556792"/>
            <a:ext cx="759050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Преподаватель несет ответственность за обучающихся, поэтому он должен контролировать:</a:t>
            </a:r>
          </a:p>
          <a:p>
            <a:r>
              <a:rPr lang="ru-RU" sz="2800" dirty="0"/>
              <a:t>— стиль общения с обучающимися;</a:t>
            </a:r>
          </a:p>
          <a:p>
            <a:r>
              <a:rPr lang="ru-RU" sz="2800" dirty="0"/>
              <a:t>— образовательно-воспитательную среду;</a:t>
            </a:r>
          </a:p>
          <a:p>
            <a:r>
              <a:rPr lang="ru-RU" sz="2800" dirty="0"/>
              <a:t>— педагогическую психологию;</a:t>
            </a:r>
          </a:p>
          <a:p>
            <a:r>
              <a:rPr lang="ru-RU" sz="2800" dirty="0"/>
              <a:t>— самого себя.	</a:t>
            </a: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91876"/>
            <a:ext cx="1209150" cy="209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94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</a:t>
            </a:r>
            <a:r>
              <a:rPr lang="ru-RU" sz="2400" dirty="0"/>
              <a:t>Поведение – это система действий и поступков человека, в которой проявляются его взаимоотношения с социальной средой</a:t>
            </a:r>
            <a:r>
              <a:rPr lang="ru-RU" sz="2400" dirty="0" smtClean="0"/>
              <a:t>».</a:t>
            </a:r>
          </a:p>
          <a:p>
            <a:r>
              <a:rPr lang="ru-RU" sz="2400" dirty="0" smtClean="0"/>
              <a:t>«</a:t>
            </a:r>
            <a:r>
              <a:rPr lang="ru-RU" sz="2400" dirty="0"/>
              <a:t>Поведение – совокупность поступков человека, имеющих нравственное значение, совершаемых им в относительно продолжительный период в постоянных или изменяющихся условиях</a:t>
            </a:r>
            <a:r>
              <a:rPr lang="ru-RU" sz="2400" dirty="0" smtClean="0"/>
              <a:t>».</a:t>
            </a:r>
          </a:p>
          <a:p>
            <a:r>
              <a:rPr lang="ru-RU" sz="2400" dirty="0" smtClean="0"/>
              <a:t>«</a:t>
            </a:r>
            <a:r>
              <a:rPr lang="ru-RU" sz="2400" dirty="0"/>
              <a:t>Поведение – образ жизни, совокупность поступков и действий кого-нибудь, соблюдение правил внутреннего распорядка</a:t>
            </a:r>
            <a:r>
              <a:rPr lang="ru-RU" sz="2400" dirty="0" smtClean="0"/>
              <a:t>».</a:t>
            </a:r>
          </a:p>
          <a:p>
            <a:r>
              <a:rPr lang="ru-RU" sz="2400" dirty="0" smtClean="0"/>
              <a:t>«</a:t>
            </a:r>
            <a:r>
              <a:rPr lang="ru-RU" sz="2400" dirty="0"/>
              <a:t>Поведение – </a:t>
            </a:r>
            <a:endParaRPr lang="ru-RU" sz="2400" dirty="0" smtClean="0"/>
          </a:p>
          <a:p>
            <a:r>
              <a:rPr lang="ru-RU" sz="2400" dirty="0" smtClean="0"/>
              <a:t>образ </a:t>
            </a:r>
            <a:r>
              <a:rPr lang="ru-RU" sz="2400" dirty="0"/>
              <a:t>жизни и действий</a:t>
            </a:r>
            <a:r>
              <a:rPr lang="ru-RU" dirty="0"/>
              <a:t>».	</a:t>
            </a:r>
          </a:p>
        </p:txBody>
      </p:sp>
      <p:pic>
        <p:nvPicPr>
          <p:cNvPr id="3" name="Рисунок 2" descr="http://5klass.net/datas/pedagogika/O-povedenii-v-shkole/0002-002-Povedeni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12539">
            <a:off x="5473138" y="4025060"/>
            <a:ext cx="2995930" cy="251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5982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900igr.net/up/datas/263684/0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985" y="3356992"/>
            <a:ext cx="3907155" cy="292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83568" y="474345"/>
            <a:ext cx="799288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</a:t>
            </a:r>
            <a:r>
              <a:rPr lang="ru-RU" sz="2000" dirty="0"/>
              <a:t>Культура – совокупность достижений человечества в производственном общественном и умственном отношении».</a:t>
            </a:r>
          </a:p>
          <a:p>
            <a:endParaRPr lang="ru-RU" sz="2000" dirty="0" smtClean="0"/>
          </a:p>
          <a:p>
            <a:r>
              <a:rPr lang="ru-RU" sz="2000" dirty="0" smtClean="0"/>
              <a:t>«</a:t>
            </a:r>
            <a:r>
              <a:rPr lang="ru-RU" sz="2000" dirty="0"/>
              <a:t>Культура </a:t>
            </a:r>
            <a:r>
              <a:rPr lang="ru-RU" sz="2000" dirty="0" smtClean="0"/>
              <a:t>–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1) совокупность достижений человечества в производственной, общественной и духовной жизни, уровень этих достижений в определенную эпоху у какого-либо класса, общества.</a:t>
            </a:r>
          </a:p>
          <a:p>
            <a:r>
              <a:rPr lang="ru-RU" sz="2000" dirty="0"/>
              <a:t>2) Образованность, начитанность, просвещенность, воспитанность, а также совокупность условий жизни, соответствующих потребностям просвещенного человека».</a:t>
            </a:r>
          </a:p>
          <a:p>
            <a:endParaRPr lang="ru-RU" sz="2000" dirty="0" smtClean="0"/>
          </a:p>
          <a:p>
            <a:r>
              <a:rPr lang="ru-RU" sz="2000" dirty="0" smtClean="0"/>
              <a:t>«Культура поведения – </a:t>
            </a:r>
          </a:p>
          <a:p>
            <a:r>
              <a:rPr lang="ru-RU" sz="2000" dirty="0" smtClean="0"/>
              <a:t>совокупность форм повседневного </a:t>
            </a:r>
          </a:p>
          <a:p>
            <a:r>
              <a:rPr lang="ru-RU" sz="2000" dirty="0" smtClean="0"/>
              <a:t>поведения человека </a:t>
            </a:r>
          </a:p>
          <a:p>
            <a:r>
              <a:rPr lang="ru-RU" sz="2000" dirty="0" smtClean="0"/>
              <a:t>(в труде, в быту, в общении с </a:t>
            </a:r>
          </a:p>
          <a:p>
            <a:r>
              <a:rPr lang="ru-RU" sz="2000" dirty="0" smtClean="0"/>
              <a:t>другими людьми), </a:t>
            </a:r>
          </a:p>
          <a:p>
            <a:r>
              <a:rPr lang="ru-RU" sz="2000" dirty="0" smtClean="0"/>
              <a:t>в которых находят внешнее</a:t>
            </a:r>
          </a:p>
          <a:p>
            <a:r>
              <a:rPr lang="ru-RU" sz="2000" dirty="0" smtClean="0"/>
              <a:t> выражение моральные и </a:t>
            </a:r>
          </a:p>
          <a:p>
            <a:r>
              <a:rPr lang="ru-RU" sz="2000" dirty="0" smtClean="0"/>
              <a:t>эстетические нормы этого поведения</a:t>
            </a:r>
            <a:r>
              <a:rPr lang="ru-RU" dirty="0" smtClean="0"/>
              <a:t>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9048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/>
              <a:t>Вежливость</a:t>
            </a:r>
            <a:r>
              <a:rPr lang="ru-RU" dirty="0"/>
              <a:t> – это сумма поступков, определяющих внутреннюю культуру человека.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5564" y="1637053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/>
              <a:t>Точность и обязательность</a:t>
            </a:r>
            <a:r>
              <a:rPr lang="ru-RU" dirty="0"/>
              <a:t> составляют неотъемлемые черты культурного человека и проявляются в умении выполнять обещания, беречь свое и чужое время, не заставлять себя ждать, не опаздывать и т.д.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65564" y="3573016"/>
            <a:ext cx="50040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/>
              <a:t>Этикет</a:t>
            </a:r>
            <a:r>
              <a:rPr lang="ru-RU" dirty="0"/>
              <a:t> – совокупность правил поведения, касающихся внешнего проявления отношений к людям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46185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/>
              <a:t>Манеры</a:t>
            </a:r>
            <a:r>
              <a:rPr lang="ru-RU" dirty="0"/>
              <a:t> – способ держать себя, внешняя форма поведения.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5445224"/>
            <a:ext cx="7884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</a:t>
            </a:r>
            <a:r>
              <a:rPr lang="ru-RU" u="sng" dirty="0"/>
              <a:t>Привычки</a:t>
            </a:r>
            <a:r>
              <a:rPr lang="ru-RU" dirty="0"/>
              <a:t>» — это те «кирпичики», из которых складывается образ жизни, способы достижения цели, манера общения – словом, все то, что в конечном счете определяет судьбу человека».</a:t>
            </a:r>
          </a:p>
        </p:txBody>
      </p:sp>
      <p:pic>
        <p:nvPicPr>
          <p:cNvPr id="7" name="Рисунок 6" descr="C:\Documents and Settings\Администратор\Рабочий стол\img2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05398">
            <a:off x="5700429" y="703713"/>
            <a:ext cx="328104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8257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/>
              <a:t>Творческий педагог всегда стремится найти новые, нестандартные и, тем более интересные для обучающихся  пути воспитания.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Беседы на такие темы как: вежливость; общение. </a:t>
            </a:r>
            <a:endParaRPr lang="ru-RU" dirty="0" smtClean="0"/>
          </a:p>
          <a:p>
            <a:r>
              <a:rPr lang="ru-RU" dirty="0" smtClean="0"/>
              <a:t>Проведение  </a:t>
            </a:r>
            <a:r>
              <a:rPr lang="ru-RU" dirty="0"/>
              <a:t>внеклассных мероприятий: КВНы, различные турниры и праздники, посвященные культуре </a:t>
            </a:r>
            <a:r>
              <a:rPr lang="ru-RU" dirty="0" smtClean="0"/>
              <a:t>поведения. </a:t>
            </a:r>
            <a:endParaRPr lang="ru-RU" dirty="0"/>
          </a:p>
          <a:p>
            <a:r>
              <a:rPr lang="ru-RU" dirty="0" smtClean="0"/>
              <a:t>Работа с родителями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371600"/>
            <a:ext cx="4123184" cy="4681728"/>
          </a:xfrm>
        </p:spPr>
        <p:txBody>
          <a:bodyPr>
            <a:normAutofit/>
          </a:bodyPr>
          <a:lstStyle/>
          <a:p>
            <a:r>
              <a:rPr lang="ru-RU" dirty="0" smtClean="0"/>
              <a:t>Работа с активом группы;</a:t>
            </a:r>
          </a:p>
          <a:p>
            <a:r>
              <a:rPr lang="ru-RU" dirty="0" smtClean="0"/>
              <a:t>индивидуальная </a:t>
            </a:r>
            <a:r>
              <a:rPr lang="ru-RU" dirty="0"/>
              <a:t>воспитательная работа с обучающимися, как по преодолению, так и особенно по предупреждению </a:t>
            </a:r>
            <a:r>
              <a:rPr lang="ru-RU" dirty="0" smtClean="0"/>
              <a:t>недисциплинированности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0004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6903">
            <a:off x="716249" y="508315"/>
            <a:ext cx="3511761" cy="229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548680"/>
            <a:ext cx="4073099" cy="266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84" y="3061408"/>
            <a:ext cx="2660668" cy="19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416" y="4297811"/>
            <a:ext cx="2345690" cy="16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73016"/>
            <a:ext cx="2366020" cy="174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192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553" y="2708920"/>
            <a:ext cx="3602360" cy="195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0738"/>
            <a:ext cx="2870076" cy="214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22975"/>
            <a:ext cx="3224049" cy="177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88506"/>
            <a:ext cx="3651288" cy="219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713" y="4221088"/>
            <a:ext cx="3035995" cy="223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346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61096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b="1" dirty="0" smtClean="0">
                <a:latin typeface="Verdana" pitchFamily="34" charset="0"/>
              </a:rPr>
              <a:t>            Классический стиль</a:t>
            </a:r>
            <a:br>
              <a:rPr lang="ru-RU" altLang="ru-RU" sz="2800" b="1" dirty="0" smtClean="0">
                <a:latin typeface="Verdana" pitchFamily="34" charset="0"/>
              </a:rPr>
            </a:br>
            <a:endParaRPr lang="ru-RU" altLang="ru-RU" sz="2800" b="1" dirty="0" smtClean="0">
              <a:latin typeface="Verdana" pitchFamily="34" charset="0"/>
            </a:endParaRP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4211638" y="2733675"/>
            <a:ext cx="432117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</p:txBody>
      </p:sp>
      <p:pic>
        <p:nvPicPr>
          <p:cNvPr id="19460" name="Picture 7" descr="treu_casual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549275"/>
            <a:ext cx="1511846" cy="231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611188" y="3933825"/>
            <a:ext cx="54006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dirty="0"/>
              <a:t>Классический  стиль одежды  признает строгость, скромность, простоту и не терпит излишнего декора и экстравагантности. </a:t>
            </a:r>
          </a:p>
        </p:txBody>
      </p:sp>
      <p:sp>
        <p:nvSpPr>
          <p:cNvPr id="19462" name="Rectangle 9"/>
          <p:cNvSpPr>
            <a:spLocks noChangeArrowheads="1"/>
          </p:cNvSpPr>
          <p:nvPr/>
        </p:nvSpPr>
        <p:spPr bwMode="auto">
          <a:xfrm>
            <a:off x="2123728" y="782618"/>
            <a:ext cx="4392487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dirty="0"/>
              <a:t>Этот стиль потому и называют классическим, что он подходит большинству людей и уместен в большинстве ситуаций (кроме турпохода и дискотеки).</a:t>
            </a:r>
          </a:p>
          <a:p>
            <a:pPr eaLnBrk="1" hangingPunct="1"/>
            <a:r>
              <a:rPr lang="ru-RU" altLang="ru-RU" dirty="0"/>
              <a:t/>
            </a:r>
            <a:br>
              <a:rPr lang="ru-RU" altLang="ru-RU" dirty="0"/>
            </a:br>
            <a:endParaRPr lang="ru-RU" altLang="ru-RU" dirty="0"/>
          </a:p>
        </p:txBody>
      </p:sp>
      <p:pic>
        <p:nvPicPr>
          <p:cNvPr id="19463" name="Picture 10" descr="treu_casual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466306"/>
            <a:ext cx="1850836" cy="283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image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641" y="188912"/>
            <a:ext cx="16002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93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20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215</TotalTime>
  <Words>574</Words>
  <Application>Microsoft Office PowerPoint</Application>
  <PresentationFormat>Экран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Официальная</vt:lpstr>
      <vt:lpstr>ННТ (филиал) ФГБОУ ВО «ЮГУ» </vt:lpstr>
      <vt:lpstr>Презентация PowerPoint</vt:lpstr>
      <vt:lpstr>Презентация PowerPoint</vt:lpstr>
      <vt:lpstr>Презентация PowerPoint</vt:lpstr>
      <vt:lpstr>Презентация PowerPoint</vt:lpstr>
      <vt:lpstr>Творческий педагог всегда стремится найти новые, нестандартные и, тем более интересные для обучающихся  пути воспитания. </vt:lpstr>
      <vt:lpstr>Презентация PowerPoint</vt:lpstr>
      <vt:lpstr>Презентация PowerPoint</vt:lpstr>
      <vt:lpstr>            Классический стиль </vt:lpstr>
      <vt:lpstr>Молодежный стиль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</cp:revision>
  <dcterms:created xsi:type="dcterms:W3CDTF">2018-10-05T07:09:23Z</dcterms:created>
  <dcterms:modified xsi:type="dcterms:W3CDTF">2018-10-23T04:03:14Z</dcterms:modified>
</cp:coreProperties>
</file>